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34" r:id="rId1"/>
  </p:sldMasterIdLst>
  <p:notesMasterIdLst>
    <p:notesMasterId r:id="rId22"/>
  </p:notesMasterIdLst>
  <p:handoutMasterIdLst>
    <p:handoutMasterId r:id="rId23"/>
  </p:handoutMasterIdLst>
  <p:sldIdLst>
    <p:sldId id="335" r:id="rId2"/>
    <p:sldId id="360" r:id="rId3"/>
    <p:sldId id="332" r:id="rId4"/>
    <p:sldId id="285" r:id="rId5"/>
    <p:sldId id="331" r:id="rId6"/>
    <p:sldId id="308" r:id="rId7"/>
    <p:sldId id="281" r:id="rId8"/>
    <p:sldId id="315" r:id="rId9"/>
    <p:sldId id="319" r:id="rId10"/>
    <p:sldId id="317" r:id="rId11"/>
    <p:sldId id="318" r:id="rId12"/>
    <p:sldId id="321" r:id="rId13"/>
    <p:sldId id="322" r:id="rId14"/>
    <p:sldId id="324" r:id="rId15"/>
    <p:sldId id="323" r:id="rId16"/>
    <p:sldId id="326" r:id="rId17"/>
    <p:sldId id="327" r:id="rId18"/>
    <p:sldId id="337" r:id="rId19"/>
    <p:sldId id="334" r:id="rId20"/>
    <p:sldId id="359" r:id="rId21"/>
  </p:sldIdLst>
  <p:sldSz cx="9144000" cy="5143500" type="screen16x9"/>
  <p:notesSz cx="6858000" cy="9144000"/>
  <p:embeddedFontLst>
    <p:embeddedFont>
      <p:font typeface="Lato Thin" panose="020B0604020202020204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aleway" panose="020B0604020202020204" charset="0"/>
      <p:regular r:id="rId31"/>
      <p:bold r:id="rId32"/>
      <p:italic r:id="rId33"/>
      <p:boldItalic r:id="rId34"/>
    </p:embeddedFont>
    <p:embeddedFont>
      <p:font typeface="Raleway Light" panose="020B060402020202020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09" autoAdjust="0"/>
    <p:restoredTop sz="80437" autoAdjust="0"/>
  </p:normalViewPr>
  <p:slideViewPr>
    <p:cSldViewPr snapToGrid="0">
      <p:cViewPr varScale="1">
        <p:scale>
          <a:sx n="148" d="100"/>
          <a:sy n="148" d="100"/>
        </p:scale>
        <p:origin x="270" y="10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4E041-69C1-4E4A-8100-8D42A5BF20FE}" type="datetimeFigureOut">
              <a:rPr lang="en-CA" smtClean="0"/>
              <a:pPr/>
              <a:t>2020-05-15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1DE62-DDAA-4A00-A1BD-FE86E2E301C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3823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06E0-954D-495F-9239-6EE8884FBCE7}" type="datetimeFigureOut">
              <a:rPr lang="en-CA" smtClean="0"/>
              <a:pPr/>
              <a:t>2020-05-15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037D8-3431-490B-9CC4-3722EC5E8FB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602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Quanser</a:t>
            </a:r>
            <a:r>
              <a:rPr lang="en-US" baseline="0" dirty="0" smtClean="0"/>
              <a:t> is an amalgamation of Question and Answer (*ESL regions: Quanser equals Question + Answer works as well). </a:t>
            </a:r>
            <a:r>
              <a:rPr lang="en-US" dirty="0" smtClean="0"/>
              <a:t>We are an academically</a:t>
            </a:r>
            <a:r>
              <a:rPr lang="en-US" baseline="0" dirty="0" smtClean="0"/>
              <a:t> focused company who strive to empower professors, students are researchers to ask the challenging questions and embark on the journey to find the answers.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*Look for a dominant Question of the session at hand… “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358D2-B0C1-4BD5-A3D0-1EDABBC24BA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9818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2037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9796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5145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3083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04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endParaRPr lang="en-US" dirty="0">
              <a:latin typeface="Raleway" panose="020B0503030101060003" pitchFamily="34" charset="0"/>
              <a:cs typeface="Calibri Light" panose="020F0302020204030204" pitchFamily="34" charset="0"/>
            </a:endParaRPr>
          </a:p>
          <a:p>
            <a:pPr defTabSz="924458">
              <a:defRPr/>
            </a:pPr>
            <a:endParaRPr lang="en-US" dirty="0">
              <a:latin typeface="Raleway" panose="020B0503030101060003" pitchFamily="34" charset="0"/>
              <a:cs typeface="Calibri Light" panose="020F0302020204030204" pitchFamily="34" charset="0"/>
            </a:endParaRPr>
          </a:p>
          <a:p>
            <a:pPr defTabSz="924458">
              <a:defRPr/>
            </a:pPr>
            <a:endParaRPr lang="en-US" dirty="0">
              <a:latin typeface="Raleway" panose="020B0503030101060003" pitchFamily="34" charset="0"/>
              <a:cs typeface="Calibri Light" panose="020F0302020204030204" pitchFamily="34" charset="0"/>
            </a:endParaRPr>
          </a:p>
          <a:p>
            <a:pPr defTabSz="924458">
              <a:defRPr/>
            </a:pPr>
            <a:r>
              <a:rPr lang="en-US" dirty="0">
                <a:latin typeface="Raleway" panose="020B0503030101060003" pitchFamily="34" charset="0"/>
                <a:cs typeface="Calibri Light" panose="020F0302020204030204" pitchFamily="34" charset="0"/>
              </a:rPr>
              <a:t>We want to work with you to help realize the potential of your students today so that they can go on and perform Engineering Heroics tomorrow.</a:t>
            </a:r>
          </a:p>
          <a:p>
            <a:endParaRPr lang="en-US" dirty="0" smtClean="0"/>
          </a:p>
          <a:p>
            <a:r>
              <a:rPr lang="en-US" dirty="0" smtClean="0"/>
              <a:t>Our Mission:</a:t>
            </a:r>
            <a:r>
              <a:rPr lang="en-US" baseline="0" dirty="0" smtClean="0"/>
              <a:t> We Empower Engineering Heroes!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Quanser</a:t>
            </a:r>
            <a:r>
              <a:rPr lang="en-US" baseline="0" dirty="0" smtClean="0"/>
              <a:t> 101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Products &amp; Technology 101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Research 101</a:t>
            </a:r>
          </a:p>
          <a:p>
            <a:endParaRPr lang="en-US" baseline="0" dirty="0" smtClean="0"/>
          </a:p>
          <a:p>
            <a:r>
              <a:rPr lang="en-US" baseline="0" dirty="0" smtClean="0"/>
              <a:t>Education 101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358D2-B0C1-4BD5-A3D0-1EDABBC24BA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15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35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4837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725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CA" dirty="0" smtClean="0">
                <a:solidFill>
                  <a:srgbClr val="666666"/>
                </a:solidFill>
                <a:latin typeface="Roboto"/>
              </a:rPr>
              <a:t>Intel Aero Compute Board </a:t>
            </a:r>
          </a:p>
          <a:p>
            <a:pPr lvl="1" indent="-285750" fontAlgn="base"/>
            <a:r>
              <a:rPr lang="en-CA" sz="1400" dirty="0" smtClean="0">
                <a:solidFill>
                  <a:srgbClr val="666666"/>
                </a:solidFill>
                <a:latin typeface="Roboto"/>
              </a:rPr>
              <a:t>Intel Atom x7-Z8750 quad-core 64-bit 2.56 GHz</a:t>
            </a:r>
          </a:p>
          <a:p>
            <a:pPr lvl="1" indent="-285750" fontAlgn="base"/>
            <a:r>
              <a:rPr lang="en-CA" sz="1400" dirty="0" smtClean="0">
                <a:solidFill>
                  <a:srgbClr val="666666"/>
                </a:solidFill>
                <a:latin typeface="Roboto"/>
              </a:rPr>
              <a:t>GPU ?</a:t>
            </a:r>
          </a:p>
          <a:p>
            <a:pPr lvl="1" indent="-285750" fontAlgn="base"/>
            <a:r>
              <a:rPr lang="en-CA" sz="1400" dirty="0" smtClean="0">
                <a:solidFill>
                  <a:srgbClr val="666666"/>
                </a:solidFill>
                <a:latin typeface="Roboto"/>
              </a:rPr>
              <a:t>IMU </a:t>
            </a:r>
          </a:p>
          <a:p>
            <a:pPr lvl="1" indent="-285750" fontAlgn="base"/>
            <a:r>
              <a:rPr lang="en-CA" sz="1400" dirty="0" smtClean="0">
                <a:solidFill>
                  <a:srgbClr val="666666"/>
                </a:solidFill>
                <a:latin typeface="Roboto"/>
              </a:rPr>
              <a:t>Magnetometer </a:t>
            </a:r>
          </a:p>
          <a:p>
            <a:pPr lvl="1" indent="-285750" fontAlgn="base"/>
            <a:r>
              <a:rPr lang="en-CA" sz="1400" dirty="0" smtClean="0">
                <a:solidFill>
                  <a:srgbClr val="666666"/>
                </a:solidFill>
                <a:latin typeface="Roboto"/>
              </a:rPr>
              <a:t>Barometer</a:t>
            </a:r>
          </a:p>
          <a:p>
            <a:pPr lvl="1" indent="-285750" fontAlgn="base"/>
            <a:r>
              <a:rPr lang="en-CA" sz="1400" dirty="0" smtClean="0">
                <a:solidFill>
                  <a:srgbClr val="666666"/>
                </a:solidFill>
                <a:latin typeface="Roboto"/>
              </a:rPr>
              <a:t>5G </a:t>
            </a:r>
            <a:r>
              <a:rPr lang="en-CA" sz="1400" dirty="0" err="1" smtClean="0">
                <a:solidFill>
                  <a:srgbClr val="666666"/>
                </a:solidFill>
                <a:latin typeface="Roboto"/>
              </a:rPr>
              <a:t>WiFi</a:t>
            </a:r>
            <a:r>
              <a:rPr lang="en-CA" sz="1400" dirty="0" smtClean="0">
                <a:solidFill>
                  <a:srgbClr val="666666"/>
                </a:solidFill>
                <a:latin typeface="Roboto"/>
              </a:rPr>
              <a:t>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447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79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0806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8587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037D8-3431-490B-9CC4-3722EC5E8FBC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500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0"/>
            <a:ext cx="9141619" cy="5143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7700" y="569214"/>
            <a:ext cx="5179060" cy="267462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0" kern="1200" spc="-38" baseline="0" dirty="0">
                <a:solidFill>
                  <a:schemeClr val="bg1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7700" y="3341716"/>
            <a:ext cx="5181138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lang="en-US" sz="1800" kern="1200" cap="all" spc="15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87700" y="3257550"/>
            <a:ext cx="51246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4" t="4482" b="7674"/>
          <a:stretch/>
        </p:blipFill>
        <p:spPr>
          <a:xfrm>
            <a:off x="-19050" y="-9525"/>
            <a:ext cx="32067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5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>
            <a:normAutofit/>
          </a:bodyPr>
          <a:lstStyle>
            <a:lvl1pPr marL="269875" indent="-269875">
              <a:defRPr sz="3200"/>
            </a:lvl1pPr>
            <a:lvl2pPr marL="719138" indent="-180975">
              <a:defRPr sz="2800"/>
            </a:lvl2pPr>
            <a:lvl3pPr marL="1074738" indent="-179388">
              <a:defRPr sz="2400"/>
            </a:lvl3pPr>
            <a:lvl4pPr marL="1524000" indent="-177800">
              <a:defRPr sz="2000"/>
            </a:lvl4pPr>
            <a:lvl5pPr marL="2062163" indent="-176213"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  <a:latin typeface="+mn-lt"/>
                <a:ea typeface="Lato Thin" panose="020F0502020204030203" pitchFamily="34" charset="0"/>
                <a:cs typeface="Lato Thin" panose="020F0502020204030203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48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4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903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77" y="4851855"/>
            <a:ext cx="1269647" cy="2439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4949" y="1037906"/>
            <a:ext cx="2114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latin typeface="+mn-lt"/>
              </a:rPr>
              <a:t>www.quanser.com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433822" y="3200476"/>
            <a:ext cx="2276356" cy="328808"/>
            <a:chOff x="2844468" y="3868963"/>
            <a:chExt cx="2666762" cy="385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3" t="15254" r="6073" b="15497"/>
            <a:stretch/>
          </p:blipFill>
          <p:spPr>
            <a:xfrm>
              <a:off x="2844468" y="3868963"/>
              <a:ext cx="1263348" cy="385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526" y="3870580"/>
              <a:ext cx="1293704" cy="383583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4202907" y="1590340"/>
            <a:ext cx="7381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04" y="1851597"/>
            <a:ext cx="4279392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6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ll to Action 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77" y="4851855"/>
            <a:ext cx="1269647" cy="2439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39607" y="788586"/>
            <a:ext cx="22647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/>
              <a:t>learn.ni.com/teach</a:t>
            </a:r>
          </a:p>
          <a:p>
            <a:pPr algn="ctr"/>
            <a:endParaRPr lang="en-CA" sz="2000" dirty="0" smtClean="0"/>
          </a:p>
          <a:p>
            <a:pPr algn="ctr"/>
            <a:endParaRPr lang="en-CA" sz="2000" dirty="0" smtClean="0"/>
          </a:p>
          <a:p>
            <a:pPr algn="ctr"/>
            <a:r>
              <a:rPr lang="en-CA" sz="2000" dirty="0" smtClean="0"/>
              <a:t>ni.com/</a:t>
            </a:r>
            <a:r>
              <a:rPr lang="en-CA" sz="2000" dirty="0" err="1" smtClean="0"/>
              <a:t>qnets</a:t>
            </a:r>
            <a:endParaRPr lang="en-CA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19" y="2447924"/>
            <a:ext cx="1739563" cy="17395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33822" y="3858680"/>
            <a:ext cx="2276356" cy="328808"/>
            <a:chOff x="2844468" y="3868963"/>
            <a:chExt cx="2666762" cy="3852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3" t="15254" r="6073" b="15497"/>
            <a:stretch/>
          </p:blipFill>
          <p:spPr>
            <a:xfrm>
              <a:off x="2844468" y="3868963"/>
              <a:ext cx="1263348" cy="3852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526" y="3870580"/>
              <a:ext cx="1293704" cy="383583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/>
        </p:nvCxnSpPr>
        <p:spPr>
          <a:xfrm>
            <a:off x="4202907" y="1450305"/>
            <a:ext cx="7381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02907" y="2447924"/>
            <a:ext cx="7381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561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77" y="4851855"/>
            <a:ext cx="1269647" cy="243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38683"/>
          <a:stretch/>
        </p:blipFill>
        <p:spPr>
          <a:xfrm>
            <a:off x="888" y="1384300"/>
            <a:ext cx="9142223" cy="122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1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77" y="4851855"/>
            <a:ext cx="1269647" cy="2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82" y="0"/>
            <a:ext cx="9141619" cy="5143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0" y="4800600"/>
            <a:ext cx="9144001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77" y="4851855"/>
            <a:ext cx="1269647" cy="24396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>
                    <a:lumMod val="40000"/>
                    <a:lumOff val="60000"/>
                  </a:schemeClr>
                </a:solidFill>
                <a:latin typeface="Raleway" panose="020B0503030101060003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 marL="722313" indent="-269875">
              <a:defRPr sz="2400"/>
            </a:lvl2pPr>
            <a:lvl3pPr marL="1077913" indent="-182563">
              <a:defRPr sz="2000"/>
            </a:lvl3pPr>
            <a:lvl4pPr marL="1520825" indent="-173038">
              <a:defRPr sz="1800"/>
            </a:lvl4pPr>
            <a:lvl5pPr marL="2060575" indent="-174625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9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0100" y="214953"/>
            <a:ext cx="7543800" cy="8204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62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8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77" y="4851855"/>
            <a:ext cx="1269647" cy="2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1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00600"/>
            <a:ext cx="9144001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214953"/>
            <a:ext cx="7543800" cy="820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149178"/>
            <a:ext cx="7543800" cy="32526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34390" y="103538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77" y="4851855"/>
            <a:ext cx="1269647" cy="2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177800" indent="-17780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en-US" sz="2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95338" indent="-34290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lang="en-US" sz="24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38250" indent="-34290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lang="en-US" sz="20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33537" indent="-2857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1700" indent="-2857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3600" b="1" dirty="0" smtClean="0"/>
              <a:t>Autonomous Vehicles</a:t>
            </a:r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sz="3600" dirty="0" smtClean="0"/>
              <a:t>Research Studio</a:t>
            </a:r>
            <a:endParaRPr lang="en-CA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187700" y="3341716"/>
            <a:ext cx="4808144" cy="857250"/>
          </a:xfrm>
        </p:spPr>
        <p:txBody>
          <a:bodyPr>
            <a:normAutofit/>
          </a:bodyPr>
          <a:lstStyle/>
          <a:p>
            <a:r>
              <a:rPr lang="en-US" sz="1600" dirty="0"/>
              <a:t>Quanser innovation unleashed in </a:t>
            </a:r>
            <a:r>
              <a:rPr lang="en-US" sz="1600" dirty="0" smtClean="0"/>
              <a:t>the </a:t>
            </a:r>
            <a:r>
              <a:rPr lang="en-US" sz="1600" dirty="0"/>
              <a:t>drone research space</a:t>
            </a:r>
          </a:p>
        </p:txBody>
      </p:sp>
    </p:spTree>
    <p:extLst>
      <p:ext uri="{BB962C8B-B14F-4D97-AF65-F5344CB8AC3E}">
        <p14:creationId xmlns:p14="http://schemas.microsoft.com/office/powerpoint/2010/main" val="34199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90" y="374400"/>
            <a:ext cx="7624221" cy="47498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4752975"/>
          </a:xfrm>
          <a:prstGeom prst="rect">
            <a:avLst/>
          </a:prstGeom>
          <a:solidFill>
            <a:schemeClr val="dk1">
              <a:alpha val="6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 t="13035" r="11565" b="20864"/>
          <a:stretch/>
        </p:blipFill>
        <p:spPr>
          <a:xfrm>
            <a:off x="608934" y="1383662"/>
            <a:ext cx="3703511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597" y="2751444"/>
            <a:ext cx="1531848" cy="82677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Rectangle 8"/>
          <p:cNvSpPr/>
          <p:nvPr/>
        </p:nvSpPr>
        <p:spPr>
          <a:xfrm>
            <a:off x="4312445" y="1461969"/>
            <a:ext cx="4781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CA" dirty="0" smtClean="0">
                <a:solidFill>
                  <a:schemeClr val="bg1"/>
                </a:solidFill>
                <a:latin typeface="Raleway" panose="020B0503030101060003" pitchFamily="34" charset="0"/>
              </a:rPr>
              <a:t>Depth &amp; Vision: Intel RealSense (R200)</a:t>
            </a:r>
          </a:p>
          <a:p>
            <a:pPr lvl="1" indent="-285750" fontAlgn="base"/>
            <a:r>
              <a:rPr lang="en-US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RGBD </a:t>
            </a:r>
            <a:r>
              <a:rPr lang="en-US" sz="1400" baseline="30000" dirty="0" smtClean="0">
                <a:solidFill>
                  <a:schemeClr val="bg1"/>
                </a:solidFill>
                <a:latin typeface="Raleway" panose="020B0503030101060003" pitchFamily="34" charset="0"/>
                <a:cs typeface="Calibri" panose="020F0502020204030204" pitchFamily="34" charset="0"/>
              </a:rPr>
              <a:t>●</a:t>
            </a:r>
            <a:r>
              <a:rPr lang="en-US" sz="1400" dirty="0" smtClean="0">
                <a:solidFill>
                  <a:schemeClr val="bg1"/>
                </a:solidFill>
                <a:latin typeface="Raleway" panose="020B0503030101060003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1080p @ 30FPS</a:t>
            </a:r>
            <a:endParaRPr lang="en-CA" sz="1400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fontAlgn="base"/>
            <a:endParaRPr lang="en-CA" dirty="0" smtClean="0">
              <a:solidFill>
                <a:schemeClr val="bg1"/>
              </a:solidFill>
            </a:endParaRPr>
          </a:p>
          <a:p>
            <a:pPr lvl="1" indent="-285750" fontAlgn="base"/>
            <a:endParaRPr lang="en-CA" dirty="0" smtClean="0">
              <a:solidFill>
                <a:schemeClr val="bg1"/>
              </a:solidFill>
            </a:endParaRPr>
          </a:p>
          <a:p>
            <a:pPr fontAlgn="base"/>
            <a:r>
              <a:rPr lang="en-CA" dirty="0" smtClean="0">
                <a:solidFill>
                  <a:schemeClr val="bg1"/>
                </a:solidFill>
                <a:latin typeface="Raleway" panose="020B0503030101060003" pitchFamily="34" charset="0"/>
              </a:rPr>
              <a:t>Downward optical flow: </a:t>
            </a:r>
            <a:r>
              <a:rPr lang="en-CA" dirty="0" err="1">
                <a:solidFill>
                  <a:schemeClr val="bg1"/>
                </a:solidFill>
                <a:latin typeface="Raleway" panose="020B0503030101060003" pitchFamily="34" charset="0"/>
              </a:rPr>
              <a:t>Omnivision</a:t>
            </a:r>
            <a:r>
              <a:rPr lang="en-CA" dirty="0">
                <a:solidFill>
                  <a:schemeClr val="bg1"/>
                </a:solidFill>
                <a:latin typeface="Raleway" panose="020B0503030101060003" pitchFamily="34" charset="0"/>
              </a:rPr>
              <a:t> OV7251</a:t>
            </a:r>
            <a:endParaRPr lang="en-CA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lvl="1" indent="-285750" fontAlgn="base"/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VGA ● 640x480 @ 120 FPS</a:t>
            </a:r>
            <a:endParaRPr lang="en-CA" sz="1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6713" y="423384"/>
            <a:ext cx="3030573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>
                <a:solidFill>
                  <a:schemeClr val="bg1"/>
                </a:solidFill>
                <a:latin typeface="Raleway" panose="020B0503030101060003" pitchFamily="34" charset="0"/>
              </a:rPr>
              <a:t>Multiple Cameras</a:t>
            </a:r>
          </a:p>
        </p:txBody>
      </p:sp>
    </p:spTree>
    <p:extLst>
      <p:ext uri="{BB962C8B-B14F-4D97-AF65-F5344CB8AC3E}">
        <p14:creationId xmlns:p14="http://schemas.microsoft.com/office/powerpoint/2010/main" val="4267488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90" y="374400"/>
            <a:ext cx="7624221" cy="47498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4752975"/>
          </a:xfrm>
          <a:prstGeom prst="rect">
            <a:avLst/>
          </a:prstGeom>
          <a:solidFill>
            <a:schemeClr val="dk1">
              <a:alpha val="6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3301876" y="294377"/>
            <a:ext cx="2540247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 smtClean="0">
                <a:solidFill>
                  <a:schemeClr val="bg1"/>
                </a:solidFill>
                <a:latin typeface="Raleway" panose="020B0503030101060003" pitchFamily="34" charset="0"/>
              </a:rPr>
              <a:t>Robust Design</a:t>
            </a:r>
            <a:endParaRPr lang="en-CA" sz="2800" spc="-38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553" y="1336154"/>
            <a:ext cx="2971122" cy="2201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59318" y="1590114"/>
            <a:ext cx="448627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CA" dirty="0" smtClean="0">
                <a:solidFill>
                  <a:schemeClr val="bg1"/>
                </a:solidFill>
                <a:latin typeface="Raleway" panose="020B0503030101060003" pitchFamily="34" charset="0"/>
              </a:rPr>
              <a:t>Actuation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6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” 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dual-blade propellers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Cobra 2208 brushless 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DC 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motors</a:t>
            </a:r>
          </a:p>
          <a:p>
            <a:pPr fontAlgn="base"/>
            <a:endParaRPr lang="en-CA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fontAlgn="base"/>
            <a:r>
              <a:rPr lang="en-CA" dirty="0" smtClean="0">
                <a:solidFill>
                  <a:schemeClr val="bg1"/>
                </a:solidFill>
                <a:latin typeface="Raleway" panose="020B0503030101060003" pitchFamily="34" charset="0"/>
              </a:rPr>
              <a:t>Frame</a:t>
            </a:r>
            <a:endParaRPr lang="en-CA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lvl="1" indent="-285750" fontAlgn="base"/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Custom 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impact-resistant carbon 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fibre frame</a:t>
            </a:r>
          </a:p>
          <a:p>
            <a:pPr lvl="1" indent="-285750" fontAlgn="base"/>
            <a:endParaRPr lang="en-CA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86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2356" y="180298"/>
            <a:ext cx="3224409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QBot 2e - Features</a:t>
            </a:r>
            <a:endParaRPr lang="en-CA" sz="2800" spc="-38" dirty="0">
              <a:latin typeface="Raleway" panose="020B0503030101060003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108" y="956397"/>
            <a:ext cx="4151784" cy="373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8723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bot 2 vs Qbot 1 comparison_Page_1_Image_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96108" y="950701"/>
            <a:ext cx="4151784" cy="374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-5576"/>
            <a:ext cx="9144000" cy="4749889"/>
          </a:xfrm>
          <a:prstGeom prst="rect">
            <a:avLst/>
          </a:prstGeom>
          <a:solidFill>
            <a:schemeClr val="dk1">
              <a:alpha val="6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4262618" y="1195069"/>
            <a:ext cx="481950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Onboard </a:t>
            </a:r>
            <a:r>
              <a:rPr lang="en-CA" sz="1600" dirty="0" smtClean="0">
                <a:solidFill>
                  <a:schemeClr val="bg1"/>
                </a:solidFill>
                <a:latin typeface="Raleway" panose="020B0503030101060003" pitchFamily="34" charset="0"/>
              </a:rPr>
              <a:t>Computer:</a:t>
            </a:r>
          </a:p>
          <a:p>
            <a:pPr fontAlgn="base"/>
            <a:r>
              <a:rPr lang="en-CA" sz="1600" dirty="0" smtClean="0">
                <a:solidFill>
                  <a:schemeClr val="bg1"/>
                </a:solidFill>
                <a:latin typeface="Raleway" panose="020B0503030101060003" pitchFamily="34" charset="0"/>
              </a:rPr>
              <a:t>Raspberry </a:t>
            </a:r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Pi with </a:t>
            </a:r>
            <a:r>
              <a:rPr lang="en-CA" sz="1600" dirty="0" smtClean="0">
                <a:solidFill>
                  <a:schemeClr val="bg1"/>
                </a:solidFill>
                <a:latin typeface="Raleway" panose="020B0503030101060003" pitchFamily="34" charset="0"/>
              </a:rPr>
              <a:t>integrated </a:t>
            </a:r>
            <a:r>
              <a:rPr lang="en-CA" sz="1600" dirty="0" err="1" smtClean="0">
                <a:solidFill>
                  <a:schemeClr val="bg1"/>
                </a:solidFill>
                <a:latin typeface="Raleway" panose="020B0503030101060003" pitchFamily="34" charset="0"/>
              </a:rPr>
              <a:t>WiFi</a:t>
            </a:r>
            <a:endParaRPr lang="en-CA" sz="1600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marL="268288" lvl="1" indent="-96838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Dual-core 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Texas Instruments 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OMAP4430 digital</a:t>
            </a:r>
          </a:p>
          <a:p>
            <a:pPr marL="268288" lvl="1" indent="-96838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video processor</a:t>
            </a:r>
          </a:p>
          <a:p>
            <a:pPr marL="268288" lvl="1" indent="-96838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ARMv8 Cortex-A53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Integrated 802.11 b/g/n </a:t>
            </a:r>
            <a:r>
              <a:rPr lang="en-CA" sz="1400" dirty="0" err="1" smtClean="0">
                <a:solidFill>
                  <a:schemeClr val="bg1"/>
                </a:solidFill>
                <a:latin typeface="Raleway" panose="020B0503030101060003" pitchFamily="34" charset="0"/>
              </a:rPr>
              <a:t>WiFi</a:t>
            </a:r>
            <a:endParaRPr lang="en-CA" sz="14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indent="-285750" fontAlgn="base"/>
            <a:endParaRPr lang="en-US" sz="1400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indent="-285750" fontAlgn="base"/>
            <a:r>
              <a:rPr lang="en-US" sz="1600" dirty="0" smtClean="0">
                <a:solidFill>
                  <a:schemeClr val="bg1"/>
                </a:solidFill>
                <a:latin typeface="Raleway" panose="020B0503030101060003" pitchFamily="34" charset="0"/>
              </a:rPr>
              <a:t>Additional I/O Available</a:t>
            </a:r>
          </a:p>
          <a:p>
            <a:pPr marL="268288" lvl="1" indent="-96838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28 reconfigurable digital I/O, including</a:t>
            </a:r>
            <a:endParaRPr lang="en-CA" sz="14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marL="268288" lvl="1" indent="-96838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 PWM output</a:t>
            </a:r>
          </a:p>
        </p:txBody>
      </p:sp>
      <p:sp>
        <p:nvSpPr>
          <p:cNvPr id="7" name="Rectangle 6"/>
          <p:cNvSpPr/>
          <p:nvPr/>
        </p:nvSpPr>
        <p:spPr>
          <a:xfrm>
            <a:off x="3175335" y="307953"/>
            <a:ext cx="2793329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 smtClean="0">
                <a:solidFill>
                  <a:schemeClr val="bg1"/>
                </a:solidFill>
                <a:latin typeface="Raleway" panose="020B0503030101060003" pitchFamily="34" charset="0"/>
              </a:rPr>
              <a:t>Data Acquisition</a:t>
            </a:r>
            <a:endParaRPr lang="en-CA" sz="2800" spc="-38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4" y="1398779"/>
            <a:ext cx="3697591" cy="2049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262619" y="3448514"/>
            <a:ext cx="24990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 indent="-96838" fontAlgn="base"/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1 UART serial port</a:t>
            </a:r>
          </a:p>
          <a:p>
            <a:pPr marL="268288" lvl="1" indent="-96838" fontAlgn="base"/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1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SPI bus 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channels</a:t>
            </a:r>
            <a:endParaRPr lang="en-CA" sz="14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marL="268288" lvl="1" indent="-96838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 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I</a:t>
            </a:r>
            <a:r>
              <a:rPr lang="en-CA" sz="1400" baseline="30000" dirty="0">
                <a:solidFill>
                  <a:schemeClr val="bg1"/>
                </a:solidFill>
                <a:latin typeface="Raleway" panose="020B0503030101060003" pitchFamily="34" charset="0"/>
              </a:rPr>
              <a:t>2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C serial bus channel</a:t>
            </a:r>
            <a:endParaRPr lang="en-US" sz="1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23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bot 2 vs Qbot 1 comparison_Page_1_Image_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96108" y="950701"/>
            <a:ext cx="4151784" cy="374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749889"/>
          </a:xfrm>
          <a:prstGeom prst="rect">
            <a:avLst/>
          </a:prstGeom>
          <a:solidFill>
            <a:schemeClr val="dk1">
              <a:alpha val="6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4641564" y="1195069"/>
            <a:ext cx="475773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CA" dirty="0" smtClean="0">
                <a:solidFill>
                  <a:schemeClr val="bg1"/>
                </a:solidFill>
                <a:latin typeface="Raleway" panose="020B0503030101060003" pitchFamily="34" charset="0"/>
              </a:rPr>
              <a:t>Sensors Included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3 digital bump sensors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3 digital wheel drop sensors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3 cliff sensors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 3-axis gyroscope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 analog motor current sensors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 Z-axis angle measurement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 wheel encoders</a:t>
            </a:r>
            <a:endParaRPr lang="en-CA" sz="1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4997" y="448762"/>
            <a:ext cx="3154005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 smtClean="0">
                <a:solidFill>
                  <a:schemeClr val="bg1"/>
                </a:solidFill>
                <a:latin typeface="Raleway" panose="020B0503030101060003" pitchFamily="34" charset="0"/>
              </a:rPr>
              <a:t>On-Board Sensors</a:t>
            </a:r>
            <a:endParaRPr lang="en-CA" sz="2800" spc="-38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9" name="Picture 2" descr="http://en.yujinrobot.com/wp-content/uploads/2013/09/kobuki_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988" y="1322584"/>
            <a:ext cx="3698576" cy="268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1564" y="3053061"/>
            <a:ext cx="24365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fontAlgn="base"/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2 programmable LEDs</a:t>
            </a:r>
          </a:p>
          <a:p>
            <a:pPr lvl="1" indent="-285750" fontAlgn="base"/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3 digital buttons</a:t>
            </a:r>
          </a:p>
          <a:p>
            <a:pPr lvl="1" indent="-285750" fontAlgn="base"/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2 over current sensors</a:t>
            </a:r>
          </a:p>
          <a:p>
            <a:pPr lvl="1" indent="-285750" fontAlgn="base"/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1 battery voltage sensor </a:t>
            </a:r>
            <a:endParaRPr lang="en-CA" sz="14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067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bot 2 vs Qbot 1 comparison_Page_1_Image_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96108" y="950701"/>
            <a:ext cx="4151784" cy="374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749889"/>
          </a:xfrm>
          <a:prstGeom prst="rect">
            <a:avLst/>
          </a:prstGeom>
          <a:solidFill>
            <a:schemeClr val="dk1">
              <a:alpha val="6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4448139" y="1734200"/>
            <a:ext cx="475773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CA" dirty="0" smtClean="0">
                <a:solidFill>
                  <a:schemeClr val="bg1"/>
                </a:solidFill>
                <a:latin typeface="Raleway" panose="020B0503030101060003" pitchFamily="34" charset="0"/>
              </a:rPr>
              <a:t>Microsoft Kinect RGBD Sensor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640x480 resolution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11 bit depth sensing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0.5 – 6 m depth range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/>
            </a:r>
            <a:b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endParaRPr lang="en-CA" sz="1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4951" y="492114"/>
            <a:ext cx="115409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 smtClean="0">
                <a:solidFill>
                  <a:schemeClr val="bg1"/>
                </a:solidFill>
                <a:latin typeface="Raleway" panose="020B0503030101060003" pitchFamily="34" charset="0"/>
              </a:rPr>
              <a:t>Vision</a:t>
            </a:r>
            <a:endParaRPr lang="en-CA" sz="2800" spc="-38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1026" name="Picture 2" descr="https://cnet3.cbsistatic.com/img/FWfsymHmnmVjpx4wH9UdswzJbo8=/2010/11/03/8ff9aa2c-fdc6-11e2-8c7c-d4ae52e62bcc/kin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13" y="1798281"/>
            <a:ext cx="3696350" cy="1210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66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000" cy="4775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5291" y="512498"/>
            <a:ext cx="442941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 smtClean="0">
                <a:solidFill>
                  <a:schemeClr val="bg1"/>
                </a:solidFill>
                <a:latin typeface="Raleway" panose="020B0503030101060003" pitchFamily="34" charset="0"/>
              </a:rPr>
              <a:t>Ground Station and Studio</a:t>
            </a:r>
            <a:endParaRPr lang="en-CA" sz="2800" spc="-38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70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000" cy="4775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80000" cy="47752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2375291" y="502341"/>
            <a:ext cx="442941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 smtClean="0">
                <a:solidFill>
                  <a:schemeClr val="bg1"/>
                </a:solidFill>
                <a:latin typeface="Raleway" panose="020B0503030101060003" pitchFamily="34" charset="0"/>
              </a:rPr>
              <a:t>Ground Station and Studio</a:t>
            </a:r>
            <a:endParaRPr lang="en-CA" sz="2800" spc="-38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4922" y="2010144"/>
            <a:ext cx="2605453" cy="160043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High performance </a:t>
            </a:r>
            <a:r>
              <a:rPr lang="en-US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computer</a:t>
            </a:r>
          </a:p>
          <a:p>
            <a:pPr lvl="1"/>
            <a:r>
              <a:rPr lang="en-US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Intel 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Core i7 </a:t>
            </a:r>
            <a:endParaRPr lang="en-US" sz="1400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lvl="1"/>
            <a:r>
              <a:rPr lang="en-US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32GB 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DDR4 </a:t>
            </a:r>
            <a:r>
              <a:rPr lang="en-US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RAM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Three </a:t>
            </a:r>
            <a:r>
              <a:rPr lang="en-US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monitors</a:t>
            </a:r>
          </a:p>
          <a:p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USB flight controller</a:t>
            </a:r>
          </a:p>
          <a:p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High performance router</a:t>
            </a:r>
          </a:p>
          <a:p>
            <a:pPr lvl="1"/>
            <a:endParaRPr lang="en-US" sz="1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0745" y="2010144"/>
            <a:ext cx="2718066" cy="1881051"/>
          </a:xfrm>
          <a:prstGeom prst="rect">
            <a:avLst/>
          </a:prstGeom>
        </p:spPr>
        <p:txBody>
          <a:bodyPr wrap="square" numCol="1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Flex 13 Natural Point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0"/>
              </a:rPr>
              <a:t>OptiTrack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</a:p>
          <a:p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Battery chargers</a:t>
            </a:r>
          </a:p>
          <a:p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Protective net</a:t>
            </a:r>
          </a:p>
          <a:p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Protective floor tiles</a:t>
            </a:r>
          </a:p>
          <a:p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Ground camera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6921" y="1615729"/>
            <a:ext cx="274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Raleway" panose="020B0503030101060003" pitchFamily="34" charset="0"/>
              </a:rPr>
              <a:t>Ground Control Station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81384" y="1640812"/>
            <a:ext cx="31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Raleway" panose="020B0503030101060003" pitchFamily="34" charset="0"/>
              </a:rPr>
              <a:t>Studio </a:t>
            </a:r>
            <a:r>
              <a:rPr lang="en-CA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Space Components</a:t>
            </a:r>
            <a:endParaRPr lang="en-CA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45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782888" y="3435717"/>
            <a:ext cx="4279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</a:rPr>
              <a:t>Harness the power of </a:t>
            </a:r>
            <a:r>
              <a:rPr lang="en-CA" b="1" dirty="0" smtClean="0">
                <a:solidFill>
                  <a:schemeClr val="bg1"/>
                </a:solidFill>
              </a:rPr>
              <a:t>Simulink® </a:t>
            </a:r>
          </a:p>
          <a:p>
            <a:r>
              <a:rPr lang="en-CA" b="1" dirty="0" smtClean="0">
                <a:solidFill>
                  <a:schemeClr val="bg1"/>
                </a:solidFill>
              </a:rPr>
              <a:t>through </a:t>
            </a:r>
            <a:r>
              <a:rPr lang="en-CA" b="1" dirty="0">
                <a:solidFill>
                  <a:schemeClr val="bg1"/>
                </a:solidFill>
              </a:rPr>
              <a:t>the real-time capability of </a:t>
            </a:r>
            <a:r>
              <a:rPr lang="en-CA" b="1" dirty="0" smtClean="0">
                <a:solidFill>
                  <a:schemeClr val="bg1"/>
                </a:solidFill>
              </a:rPr>
              <a:t>QUARC</a:t>
            </a:r>
            <a:r>
              <a:rPr lang="en-CA" b="1" baseline="30000" dirty="0" smtClean="0">
                <a:solidFill>
                  <a:schemeClr val="bg1"/>
                </a:solidFill>
              </a:rPr>
              <a:t>®</a:t>
            </a:r>
            <a:endParaRPr lang="en-CA" b="1" baseline="30000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Direct-Access Architecture</a:t>
            </a:r>
            <a:endParaRPr lang="en-CA" sz="28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b="1" dirty="0">
                <a:solidFill>
                  <a:schemeClr val="bg1"/>
                </a:solidFill>
                <a:latin typeface="Raleway" panose="020B0503030101060003" pitchFamily="34" charset="0"/>
              </a:rPr>
              <a:t>Harness the power of Simulink® </a:t>
            </a:r>
            <a:r>
              <a:rPr lang="en-CA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 through </a:t>
            </a:r>
            <a:r>
              <a:rPr lang="en-CA" b="1" dirty="0">
                <a:solidFill>
                  <a:schemeClr val="bg1"/>
                </a:solidFill>
                <a:latin typeface="Raleway" panose="020B0503030101060003" pitchFamily="34" charset="0"/>
              </a:rPr>
              <a:t>the real-time capability of </a:t>
            </a:r>
            <a:r>
              <a:rPr lang="en-CA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QUARC™</a:t>
            </a:r>
            <a:endParaRPr lang="en-CA" b="1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Build </a:t>
            </a:r>
            <a:r>
              <a:rPr lang="en-CA" dirty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high-level applications and reconfigure low-level processes supported by prebuilt modules and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Key functionalities required for multi-vehicle </a:t>
            </a:r>
            <a:r>
              <a:rPr lang="en-CA" dirty="0" smtClean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research</a:t>
            </a:r>
            <a:endParaRPr lang="en-CA" dirty="0">
              <a:latin typeface="Raleway" panose="020B05030301010600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61856" y="3645050"/>
            <a:ext cx="4193377" cy="873996"/>
            <a:chOff x="4238697" y="4418512"/>
            <a:chExt cx="4193377" cy="8739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697" y="4442651"/>
              <a:ext cx="1885077" cy="805685"/>
            </a:xfrm>
            <a:prstGeom prst="rect">
              <a:avLst/>
            </a:prstGeom>
          </p:spPr>
        </p:pic>
        <p:pic>
          <p:nvPicPr>
            <p:cNvPr id="16" name="Picture 2" descr="Image resul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741" y="4418512"/>
              <a:ext cx="2260333" cy="87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513908" y="889314"/>
            <a:ext cx="5489273" cy="2414475"/>
            <a:chOff x="3513908" y="889314"/>
            <a:chExt cx="5489273" cy="24144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70"/>
            <a:stretch/>
          </p:blipFill>
          <p:spPr>
            <a:xfrm>
              <a:off x="3513908" y="889314"/>
              <a:ext cx="3655947" cy="20628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7682" y="1920759"/>
              <a:ext cx="2595499" cy="13830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5064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51" y="971737"/>
            <a:ext cx="6386963" cy="38321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Studio Options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4521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qual 2"/>
          <p:cNvSpPr/>
          <p:nvPr/>
        </p:nvSpPr>
        <p:spPr>
          <a:xfrm>
            <a:off x="3580387" y="2239239"/>
            <a:ext cx="517837" cy="424934"/>
          </a:xfrm>
          <a:prstGeom prst="mathEqual">
            <a:avLst>
              <a:gd name="adj1" fmla="val 10213"/>
              <a:gd name="adj2" fmla="val 1175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4" name="Plus 3"/>
          <p:cNvSpPr/>
          <p:nvPr/>
        </p:nvSpPr>
        <p:spPr>
          <a:xfrm>
            <a:off x="6502497" y="2240370"/>
            <a:ext cx="486085" cy="463034"/>
          </a:xfrm>
          <a:prstGeom prst="mathPlus">
            <a:avLst>
              <a:gd name="adj1" fmla="val 990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9260" y="2172609"/>
            <a:ext cx="2178802" cy="600164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r>
              <a:rPr lang="en-US" sz="3600" b="1" dirty="0" smtClean="0">
                <a:latin typeface="Raleway" panose="020B0503030101060003" pitchFamily="34" charset="0"/>
              </a:rPr>
              <a:t>Question</a:t>
            </a:r>
            <a:endParaRPr lang="en-US" sz="3600" b="1" dirty="0">
              <a:latin typeface="Raleway" panose="020B050303010106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9618" y="2172609"/>
            <a:ext cx="1846980" cy="600164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r>
              <a:rPr lang="en-US" sz="3600" b="1" dirty="0" smtClean="0">
                <a:latin typeface="Raleway" panose="020B0503030101060003" pitchFamily="34" charset="0"/>
              </a:rPr>
              <a:t>Answer</a:t>
            </a:r>
            <a:endParaRPr lang="en-US" sz="3600" b="1" dirty="0">
              <a:latin typeface="Raleway" panose="020B0503030101060003" pitchFamily="34" charset="0"/>
            </a:endParaRPr>
          </a:p>
        </p:txBody>
      </p:sp>
      <p:pic>
        <p:nvPicPr>
          <p:cNvPr id="7" name="Picture 6" descr="Logo_Colour Quanser.eps"/>
          <p:cNvPicPr/>
          <p:nvPr/>
        </p:nvPicPr>
        <p:blipFill rotWithShape="1">
          <a:blip r:embed="rId3"/>
          <a:srcRect l="9472" t="20249" r="8926" b="25910"/>
          <a:stretch/>
        </p:blipFill>
        <p:spPr>
          <a:xfrm>
            <a:off x="179874" y="2102109"/>
            <a:ext cx="3246875" cy="7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2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9643" y="922638"/>
            <a:ext cx="7685903" cy="230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5" y="2377427"/>
            <a:ext cx="3282678" cy="6307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16851" y="2407289"/>
            <a:ext cx="2673179" cy="345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31" y="2436933"/>
            <a:ext cx="717361" cy="2676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821" y="2433547"/>
            <a:ext cx="1032563" cy="2592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76" y="2429919"/>
            <a:ext cx="579072" cy="26637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518671" y="2433547"/>
            <a:ext cx="4008170" cy="266372"/>
            <a:chOff x="2518671" y="2433547"/>
            <a:chExt cx="4008170" cy="26637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671" y="2439328"/>
              <a:ext cx="1658385" cy="25348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979" y="2433547"/>
              <a:ext cx="491862" cy="266372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4315126" y="2178384"/>
            <a:ext cx="516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CA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5802E-6 L 0.21285 0.000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4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5643 0.001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11198 0.0018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850232" y="2362326"/>
            <a:ext cx="7443537" cy="0"/>
          </a:xfrm>
          <a:prstGeom prst="line">
            <a:avLst/>
          </a:prstGeom>
          <a:ln w="57150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84832" y="319298"/>
            <a:ext cx="1917512" cy="2450403"/>
            <a:chOff x="84800" y="319298"/>
            <a:chExt cx="1917512" cy="2450403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1034716" y="1664051"/>
              <a:ext cx="0" cy="657727"/>
            </a:xfrm>
            <a:prstGeom prst="line">
              <a:avLst/>
            </a:prstGeom>
            <a:ln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84800" y="319298"/>
              <a:ext cx="19175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Stationary </a:t>
              </a:r>
              <a:r>
                <a:rPr lang="en-CA" sz="1400" b="1" dirty="0" smtClean="0">
                  <a:solidFill>
                    <a:srgbClr val="333333"/>
                  </a:solidFill>
                  <a:latin typeface="Raleway" panose="020B0503030101060003" pitchFamily="34" charset="0"/>
                </a:rPr>
                <a:t>Testbeds</a:t>
              </a:r>
              <a:endParaRPr lang="en-CA" sz="1400" dirty="0">
                <a:latin typeface="Raleway" panose="020B0503030101060003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98884" y="794156"/>
              <a:ext cx="1118720" cy="1118720"/>
            </a:xfrm>
            <a:prstGeom prst="ellipse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latin typeface="Raleway" panose="020B0503030101060003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76284" y="2400369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 smtClean="0">
                  <a:latin typeface="Raleway" panose="020B0503030101060003" pitchFamily="34" charset="0"/>
                </a:rPr>
                <a:t>1998</a:t>
              </a:r>
              <a:endParaRPr lang="en-CA" b="1" dirty="0">
                <a:latin typeface="Raleway" panose="020B0503030101060003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58126" y="1906929"/>
            <a:ext cx="2034000" cy="2699967"/>
            <a:chOff x="1058094" y="1906929"/>
            <a:chExt cx="2034000" cy="26999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72318" y="2362326"/>
              <a:ext cx="0" cy="689809"/>
            </a:xfrm>
            <a:prstGeom prst="line">
              <a:avLst/>
            </a:prstGeom>
            <a:ln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1507648" y="2967226"/>
              <a:ext cx="1119600" cy="11196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latin typeface="Raleway" panose="020B0503030101060003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54514" y="1906929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 smtClean="0">
                  <a:latin typeface="Raleway" panose="020B0503030101060003" pitchFamily="34" charset="0"/>
                </a:rPr>
                <a:t>2006</a:t>
              </a:r>
              <a:endParaRPr lang="en-CA" b="1" dirty="0">
                <a:latin typeface="Raleway" panose="020B0503030101060003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058094" y="4083676"/>
              <a:ext cx="203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Intelligent Remote</a:t>
              </a:r>
            </a:p>
            <a:p>
              <a:pPr algn="ctr"/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Sensing Using ALTAV</a:t>
              </a:r>
              <a:endParaRPr lang="en-CA" sz="1400" dirty="0">
                <a:latin typeface="Raleway" panose="020B0503030101060003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23815" y="319298"/>
            <a:ext cx="3073827" cy="4279899"/>
            <a:chOff x="2223783" y="319298"/>
            <a:chExt cx="3073827" cy="4279899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3280022" y="1664051"/>
              <a:ext cx="0" cy="657727"/>
            </a:xfrm>
            <a:prstGeom prst="line">
              <a:avLst/>
            </a:prstGeom>
            <a:ln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319817" y="2362326"/>
              <a:ext cx="0" cy="689809"/>
            </a:xfrm>
            <a:prstGeom prst="line">
              <a:avLst/>
            </a:prstGeom>
            <a:ln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2720222" y="793716"/>
              <a:ext cx="1119600" cy="11196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latin typeface="Raleway" panose="020B0503030101060003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760017" y="2964076"/>
              <a:ext cx="1119600" cy="11196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latin typeface="Raleway" panose="020B0503030101060003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1133" y="2402431"/>
              <a:ext cx="726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 smtClean="0">
                  <a:latin typeface="Raleway" panose="020B0503030101060003" pitchFamily="34" charset="0"/>
                </a:rPr>
                <a:t>2007</a:t>
              </a:r>
              <a:endParaRPr lang="en-CA" b="1" dirty="0">
                <a:latin typeface="Raleway" panose="020B0503030101060003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23783" y="319298"/>
              <a:ext cx="21002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400" b="1" dirty="0" smtClean="0">
                  <a:solidFill>
                    <a:srgbClr val="333333"/>
                  </a:solidFill>
                  <a:latin typeface="Raleway" panose="020B0503030101060003" pitchFamily="34" charset="0"/>
                </a:rPr>
                <a:t>Flying Quadcopters</a:t>
              </a:r>
              <a:endParaRPr lang="en-CA" sz="1400" dirty="0">
                <a:latin typeface="Raleway" panose="020B05030301010600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325595" y="4075977"/>
              <a:ext cx="19720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Cooperative Control </a:t>
              </a:r>
              <a:endParaRPr lang="en-CA" sz="1400" b="1" dirty="0" smtClean="0">
                <a:solidFill>
                  <a:srgbClr val="333333"/>
                </a:solidFill>
                <a:latin typeface="Raleway" panose="020B0503030101060003" pitchFamily="34" charset="0"/>
              </a:endParaRPr>
            </a:p>
            <a:p>
              <a:pPr algn="ctr"/>
              <a:r>
                <a:rPr lang="en-CA" sz="1400" b="1" dirty="0" smtClean="0">
                  <a:solidFill>
                    <a:srgbClr val="333333"/>
                  </a:solidFill>
                  <a:latin typeface="Raleway" panose="020B0503030101060003" pitchFamily="34" charset="0"/>
                </a:rPr>
                <a:t>System</a:t>
              </a:r>
              <a:endParaRPr lang="en-CA" sz="1400" dirty="0">
                <a:latin typeface="Raleway" panose="020B0503030101060003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45744" y="200454"/>
            <a:ext cx="3106110" cy="4406442"/>
            <a:chOff x="4845712" y="200454"/>
            <a:chExt cx="3106110" cy="4406442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762388" y="2362326"/>
              <a:ext cx="0" cy="689809"/>
            </a:xfrm>
            <a:prstGeom prst="line">
              <a:avLst/>
            </a:prstGeom>
            <a:ln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525328" y="1664051"/>
              <a:ext cx="0" cy="657727"/>
            </a:xfrm>
            <a:prstGeom prst="line">
              <a:avLst/>
            </a:prstGeom>
            <a:ln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965955" y="793716"/>
              <a:ext cx="1119600" cy="11196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latin typeface="Raleway" panose="020B0503030101060003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202588" y="2964076"/>
              <a:ext cx="1119600" cy="1119600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latin typeface="Raleway" panose="020B0503030101060003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43823" y="1906929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 smtClean="0">
                  <a:latin typeface="Raleway" panose="020B0503030101060003" pitchFamily="34" charset="0"/>
                </a:rPr>
                <a:t>2008</a:t>
              </a:r>
              <a:endParaRPr lang="en-CA" b="1" dirty="0">
                <a:latin typeface="Raleway" panose="020B0503030101060003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45712" y="200454"/>
              <a:ext cx="13692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Multi-vehicle </a:t>
              </a:r>
              <a:endParaRPr lang="en-CA" sz="1400" b="1" dirty="0" smtClean="0">
                <a:solidFill>
                  <a:srgbClr val="333333"/>
                </a:solidFill>
                <a:latin typeface="Raleway" panose="020B0503030101060003" pitchFamily="34" charset="0"/>
              </a:endParaRPr>
            </a:p>
            <a:p>
              <a:pPr algn="ctr"/>
              <a:r>
                <a:rPr lang="en-CA" sz="1400" b="1" dirty="0" smtClean="0">
                  <a:solidFill>
                    <a:srgbClr val="333333"/>
                  </a:solidFill>
                  <a:latin typeface="Raleway" panose="020B0503030101060003" pitchFamily="34" charset="0"/>
                </a:rPr>
                <a:t>Systems </a:t>
              </a:r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Lab</a:t>
              </a:r>
              <a:endParaRPr lang="en-CA" sz="1400" dirty="0">
                <a:latin typeface="Raleway" panose="020B0503030101060003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572953" y="4083676"/>
              <a:ext cx="23788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Enhanced UGV via </a:t>
              </a:r>
              <a:r>
                <a:rPr lang="en-CA" sz="1400" b="1" dirty="0" smtClean="0">
                  <a:solidFill>
                    <a:srgbClr val="333333"/>
                  </a:solidFill>
                  <a:latin typeface="Raleway" panose="020B0503030101060003" pitchFamily="34" charset="0"/>
                </a:rPr>
                <a:t>Haptic</a:t>
              </a:r>
              <a:endParaRPr lang="en-CA" sz="1400" b="1" dirty="0">
                <a:solidFill>
                  <a:srgbClr val="333333"/>
                </a:solidFill>
                <a:latin typeface="Raleway" panose="020B0503030101060003" pitchFamily="34" charset="0"/>
              </a:endParaRPr>
            </a:p>
            <a:p>
              <a:pPr algn="ctr"/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and </a:t>
              </a:r>
              <a:r>
                <a:rPr lang="en-CA" sz="1400" b="1" dirty="0" smtClean="0">
                  <a:solidFill>
                    <a:srgbClr val="333333"/>
                  </a:solidFill>
                  <a:latin typeface="Raleway" panose="020B0503030101060003" pitchFamily="34" charset="0"/>
                </a:rPr>
                <a:t>Tactile Feedback</a:t>
              </a:r>
              <a:endParaRPr lang="en-CA" sz="1400" dirty="0">
                <a:latin typeface="Raleway" panose="020B05030301010600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63408" y="189851"/>
            <a:ext cx="1814513" cy="2545650"/>
            <a:chOff x="6863376" y="189851"/>
            <a:chExt cx="1814513" cy="2545650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7770634" y="1664051"/>
              <a:ext cx="0" cy="657727"/>
            </a:xfrm>
            <a:prstGeom prst="line">
              <a:avLst/>
            </a:prstGeom>
            <a:ln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371326" y="2366169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 smtClean="0">
                  <a:latin typeface="Raleway" panose="020B0503030101060003" pitchFamily="34" charset="0"/>
                </a:rPr>
                <a:t>2018</a:t>
              </a:r>
              <a:endParaRPr lang="en-CA" b="1" dirty="0">
                <a:latin typeface="Raleway" panose="020B0503030101060003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210833" y="803377"/>
              <a:ext cx="1119600" cy="1119600"/>
            </a:xfrm>
            <a:prstGeom prst="ellipse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latin typeface="Raleway" panose="020B0503030101060003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863376" y="189851"/>
              <a:ext cx="18145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Next Gen of</a:t>
              </a:r>
            </a:p>
            <a:p>
              <a:pPr algn="ctr"/>
              <a:r>
                <a:rPr lang="en-CA" sz="1400" b="1" dirty="0">
                  <a:solidFill>
                    <a:srgbClr val="333333"/>
                  </a:solidFill>
                  <a:latin typeface="Raleway" panose="020B0503030101060003" pitchFamily="34" charset="0"/>
                </a:rPr>
                <a:t>Research Drone</a:t>
              </a:r>
              <a:endParaRPr lang="en-CA" sz="1400" dirty="0">
                <a:latin typeface="Raleway" panose="020B05030301010600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757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1302622"/>
          </a:xfrm>
        </p:spPr>
        <p:txBody>
          <a:bodyPr anchor="ctr"/>
          <a:lstStyle/>
          <a:p>
            <a:pPr algn="ctr"/>
            <a:r>
              <a:rPr lang="en-US" sz="1800" dirty="0"/>
              <a:t>The only option for research groups looking to jumpstart autonomous robotics research programs and be productive in a very short amount of time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i="1" dirty="0" err="1"/>
              <a:t>Quanser</a:t>
            </a:r>
            <a:r>
              <a:rPr lang="en-US" sz="1800" i="1" dirty="0"/>
              <a:t> innovation unleashed in the drone research </a:t>
            </a:r>
            <a:r>
              <a:rPr lang="en-US" sz="1800" i="1" dirty="0" smtClean="0"/>
              <a:t>space</a:t>
            </a:r>
            <a:endParaRPr lang="en-US" sz="18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" r="57"/>
          <a:stretch/>
        </p:blipFill>
        <p:spPr/>
      </p:pic>
    </p:spTree>
    <p:extLst>
      <p:ext uri="{BB962C8B-B14F-4D97-AF65-F5344CB8AC3E}">
        <p14:creationId xmlns:p14="http://schemas.microsoft.com/office/powerpoint/2010/main" val="34011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000" y="1112520"/>
            <a:ext cx="7403057" cy="361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omplete Turnkey Research </a:t>
            </a:r>
            <a:r>
              <a:rPr lang="en-US" sz="2800" dirty="0"/>
              <a:t>Studio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486239" y="1468435"/>
            <a:ext cx="1921967" cy="147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48506" y="1473114"/>
            <a:ext cx="4559700" cy="153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379445" y="2254585"/>
            <a:ext cx="2033909" cy="38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244089" y="2254585"/>
            <a:ext cx="2181965" cy="1091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581400" y="3537860"/>
            <a:ext cx="3819883" cy="383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153390" y="2992639"/>
            <a:ext cx="20465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Raleway" panose="020B0503030101060003" pitchFamily="34" charset="0"/>
              </a:rPr>
              <a:t>High performance computer</a:t>
            </a:r>
          </a:p>
          <a:p>
            <a:pPr lvl="1"/>
            <a:r>
              <a:rPr lang="en-US" sz="1100" dirty="0">
                <a:latin typeface="Raleway" panose="020B0503030101060003" pitchFamily="34" charset="0"/>
              </a:rPr>
              <a:t>Intel Core i7 </a:t>
            </a:r>
          </a:p>
          <a:p>
            <a:pPr lvl="1"/>
            <a:r>
              <a:rPr lang="en-US" sz="1100" dirty="0">
                <a:latin typeface="Raleway" panose="020B0503030101060003" pitchFamily="34" charset="0"/>
              </a:rPr>
              <a:t>32GB DDR4 RAM</a:t>
            </a:r>
          </a:p>
          <a:p>
            <a:pPr lvl="1"/>
            <a:r>
              <a:rPr lang="en-US" sz="1100" dirty="0">
                <a:latin typeface="Raleway" panose="020B0503030101060003" pitchFamily="34" charset="0"/>
              </a:rPr>
              <a:t>Three monitors</a:t>
            </a:r>
          </a:p>
          <a:p>
            <a:r>
              <a:rPr lang="en-US" sz="1100" dirty="0">
                <a:latin typeface="Raleway" panose="020B0503030101060003" pitchFamily="34" charset="0"/>
              </a:rPr>
              <a:t>USB flight controller</a:t>
            </a:r>
          </a:p>
          <a:p>
            <a:r>
              <a:rPr lang="en-US" sz="1100" dirty="0">
                <a:latin typeface="Raleway" panose="020B0503030101060003" pitchFamily="34" charset="0"/>
              </a:rPr>
              <a:t>High performance router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401283" y="2053907"/>
            <a:ext cx="9461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latin typeface="Raleway" panose="020B0503030101060003" pitchFamily="34" charset="0"/>
              </a:rPr>
              <a:t>QDrone</a:t>
            </a:r>
            <a:r>
              <a:rPr lang="en-US" sz="1100" dirty="0" smtClean="0">
                <a:latin typeface="Raleway" panose="020B0503030101060003" pitchFamily="34" charset="0"/>
              </a:rPr>
              <a:t> </a:t>
            </a:r>
          </a:p>
          <a:p>
            <a:r>
              <a:rPr lang="en-US" sz="1100" dirty="0" smtClean="0">
                <a:latin typeface="Raleway" panose="020B0503030101060003" pitchFamily="34" charset="0"/>
              </a:rPr>
              <a:t>QBot 2e</a:t>
            </a:r>
            <a:endParaRPr lang="en-US" sz="1100" dirty="0">
              <a:latin typeface="Raleway" panose="020B0503030101060003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01283" y="1476761"/>
            <a:ext cx="17363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Raleway" panose="020B0503030101060003" pitchFamily="34" charset="0"/>
              </a:rPr>
              <a:t>Natural </a:t>
            </a:r>
            <a:r>
              <a:rPr lang="en-US" sz="1100" dirty="0">
                <a:latin typeface="Raleway" panose="020B0503030101060003" pitchFamily="34" charset="0"/>
              </a:rPr>
              <a:t>Point </a:t>
            </a:r>
            <a:r>
              <a:rPr lang="en-US" sz="1100" dirty="0" err="1">
                <a:latin typeface="Raleway" panose="020B0503030101060003" pitchFamily="34" charset="0"/>
              </a:rPr>
              <a:t>OptiTrack</a:t>
            </a:r>
            <a:r>
              <a:rPr lang="en-US" sz="1100" dirty="0">
                <a:latin typeface="Raleway" panose="020B0503030101060003" pitchFamily="34" charset="0"/>
              </a:rPr>
              <a:t> </a:t>
            </a:r>
            <a:endParaRPr lang="en-CA" sz="1100" dirty="0">
              <a:latin typeface="Raleway" panose="020B0503030101060003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45758" y="4158266"/>
            <a:ext cx="11149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Raleway Light" panose="020B0403030101060003" pitchFamily="34" charset="0"/>
              </a:rPr>
              <a:t>Also included: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439364" y="4332534"/>
            <a:ext cx="2783842" cy="60016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100" dirty="0">
                <a:latin typeface="Raleway Light" panose="020B0403030101060003" pitchFamily="34" charset="0"/>
              </a:rPr>
              <a:t>Battery </a:t>
            </a:r>
            <a:r>
              <a:rPr lang="en-US" sz="1100" dirty="0" smtClean="0">
                <a:latin typeface="Raleway Light" panose="020B0403030101060003" pitchFamily="34" charset="0"/>
              </a:rPr>
              <a:t>chargers</a:t>
            </a:r>
          </a:p>
          <a:p>
            <a:r>
              <a:rPr lang="en-US" sz="1100" dirty="0" smtClean="0">
                <a:latin typeface="Raleway Light" panose="020B0403030101060003" pitchFamily="34" charset="0"/>
              </a:rPr>
              <a:t>Protective </a:t>
            </a:r>
            <a:r>
              <a:rPr lang="en-US" sz="1100" dirty="0">
                <a:latin typeface="Raleway Light" panose="020B0403030101060003" pitchFamily="34" charset="0"/>
              </a:rPr>
              <a:t>net</a:t>
            </a:r>
          </a:p>
          <a:p>
            <a:endParaRPr lang="en-US" sz="1100" dirty="0" smtClean="0">
              <a:latin typeface="Raleway Light" panose="020B0403030101060003" pitchFamily="34" charset="0"/>
            </a:endParaRPr>
          </a:p>
          <a:p>
            <a:r>
              <a:rPr lang="en-US" sz="1100" dirty="0" smtClean="0">
                <a:latin typeface="Raleway Light" panose="020B0403030101060003" pitchFamily="34" charset="0"/>
              </a:rPr>
              <a:t>Protective </a:t>
            </a:r>
            <a:r>
              <a:rPr lang="en-US" sz="1100" dirty="0">
                <a:latin typeface="Raleway Light" panose="020B0403030101060003" pitchFamily="34" charset="0"/>
              </a:rPr>
              <a:t>floor tiles</a:t>
            </a:r>
          </a:p>
          <a:p>
            <a:r>
              <a:rPr lang="en-US" sz="1100" dirty="0">
                <a:latin typeface="Raleway Light" panose="020B0403030101060003" pitchFamily="34" charset="0"/>
              </a:rPr>
              <a:t>Ground camera</a:t>
            </a:r>
          </a:p>
        </p:txBody>
      </p:sp>
    </p:spTree>
    <p:extLst>
      <p:ext uri="{BB962C8B-B14F-4D97-AF65-F5344CB8AC3E}">
        <p14:creationId xmlns:p14="http://schemas.microsoft.com/office/powerpoint/2010/main" val="1266202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Rapid Research</a:t>
            </a:r>
            <a:br>
              <a:rPr lang="en-US" sz="2800" dirty="0" smtClean="0"/>
            </a:br>
            <a:r>
              <a:rPr lang="en-US" sz="2800" dirty="0" smtClean="0"/>
              <a:t>Development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4845" y="548640"/>
            <a:ext cx="5840403" cy="4257116"/>
          </a:xfrm>
        </p:spPr>
        <p:txBody>
          <a:bodyPr numCol="2">
            <a:normAutofit/>
          </a:bodyPr>
          <a:lstStyle/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Advanced flight control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dirty="0">
                <a:latin typeface="Raleway" panose="020B0503030101060003" pitchFamily="34" charset="0"/>
              </a:rPr>
              <a:t>Fault tolerance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dirty="0">
                <a:latin typeface="Raleway" panose="020B0503030101060003" pitchFamily="34" charset="0"/>
              </a:rPr>
              <a:t>Dynamic docking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dirty="0">
                <a:latin typeface="Raleway" panose="020B0503030101060003" pitchFamily="34" charset="0"/>
              </a:rPr>
              <a:t>Landing on moving vehicles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1600" dirty="0">
                <a:latin typeface="Raleway" panose="020B0503030101060003" pitchFamily="34" charset="0"/>
              </a:rPr>
              <a:t>Non-vertical takeoff/landing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Swarm intelligence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Machine vision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Collision avoidance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SLAM and autonomy 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Surveillance and mapping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Machine learning and AI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Payload balance and  transfer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Multivehicle collaboration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Mass data collection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Sensory network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Sensor fusion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Search and rescue</a:t>
            </a:r>
          </a:p>
          <a:p>
            <a:pPr marL="285750" indent="-285750"/>
            <a:r>
              <a:rPr lang="en-CA" sz="1800" dirty="0">
                <a:latin typeface="Raleway" panose="020B0503030101060003" pitchFamily="34" charset="0"/>
              </a:rPr>
              <a:t>Heterogeneous swarm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179388" indent="-1793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>
                <a:latin typeface="Raleway Light" panose="020B0403030101060003" pitchFamily="34" charset="0"/>
              </a:rPr>
              <a:t>Quickly iterate on </a:t>
            </a:r>
            <a:r>
              <a:rPr lang="en-CA" dirty="0" smtClean="0">
                <a:latin typeface="Raleway Light" panose="020B0403030101060003" pitchFamily="34" charset="0"/>
              </a:rPr>
              <a:t>concepts</a:t>
            </a:r>
          </a:p>
          <a:p>
            <a:pPr marL="179388" indent="-1793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latin typeface="Raleway Light" panose="020B0403030101060003" pitchFamily="34" charset="0"/>
              </a:rPr>
              <a:t>Benchmark </a:t>
            </a:r>
            <a:r>
              <a:rPr lang="en-CA" dirty="0">
                <a:latin typeface="Raleway Light" panose="020B0403030101060003" pitchFamily="34" charset="0"/>
              </a:rPr>
              <a:t>for validation and </a:t>
            </a:r>
            <a:r>
              <a:rPr lang="en-CA" dirty="0" smtClean="0">
                <a:latin typeface="Raleway Light" panose="020B0403030101060003" pitchFamily="34" charset="0"/>
              </a:rPr>
              <a:t>testing</a:t>
            </a:r>
            <a:endParaRPr lang="en-CA" dirty="0">
              <a:latin typeface="Raleway Light" panose="020B04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Features - </a:t>
            </a:r>
            <a:r>
              <a:rPr lang="en-CA" dirty="0"/>
              <a:t>Autonomous </a:t>
            </a:r>
            <a:r>
              <a:rPr lang="en-CA" dirty="0" smtClean="0"/>
              <a:t>Vehicle Research Studio</a:t>
            </a:r>
            <a:endParaRPr lang="en-CA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" b="26"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905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9" y="671065"/>
            <a:ext cx="5980821" cy="42045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9338" y="187173"/>
            <a:ext cx="318439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QDrone</a:t>
            </a:r>
            <a:r>
              <a:rPr lang="en-CA" sz="2800" spc="-38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 - Features</a:t>
            </a:r>
            <a:endParaRPr lang="en-CA" sz="2800" spc="-38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2171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90" y="374400"/>
            <a:ext cx="7624221" cy="47498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27501"/>
            <a:ext cx="9144000" cy="4749889"/>
          </a:xfrm>
          <a:prstGeom prst="rect">
            <a:avLst/>
          </a:prstGeom>
          <a:solidFill>
            <a:schemeClr val="dk1">
              <a:alpha val="6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4133769" y="1035631"/>
            <a:ext cx="513398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CA" sz="2000" dirty="0">
                <a:solidFill>
                  <a:schemeClr val="bg1"/>
                </a:solidFill>
                <a:latin typeface="Raleway" panose="020B0503030101060003" pitchFamily="34" charset="0"/>
              </a:rPr>
              <a:t>Intel® Aero Compute </a:t>
            </a:r>
            <a:r>
              <a:rPr lang="en-CA" sz="2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Board</a:t>
            </a:r>
          </a:p>
          <a:p>
            <a:pPr lvl="1" indent="-285750" fontAlgn="base"/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Intel </a:t>
            </a:r>
            <a:r>
              <a:rPr lang="en-CA" sz="1600" dirty="0" smtClean="0">
                <a:solidFill>
                  <a:schemeClr val="bg1"/>
                </a:solidFill>
                <a:latin typeface="Raleway" panose="020B0503030101060003" pitchFamily="34" charset="0"/>
              </a:rPr>
              <a:t>Atom® x7-Z8750 quad-core 64-bit 2.56 GHz</a:t>
            </a:r>
          </a:p>
          <a:p>
            <a:pPr lvl="1" indent="-285750" fontAlgn="base"/>
            <a:r>
              <a:rPr lang="en-CA" sz="1600" dirty="0" smtClean="0">
                <a:solidFill>
                  <a:schemeClr val="bg1"/>
                </a:solidFill>
                <a:latin typeface="Raleway" panose="020B0503030101060003" pitchFamily="34" charset="0"/>
              </a:rPr>
              <a:t>GPU</a:t>
            </a:r>
            <a:endParaRPr lang="en-CA" sz="16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lvl="1" indent="-285750" fontAlgn="base"/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IMU </a:t>
            </a:r>
          </a:p>
          <a:p>
            <a:pPr lvl="1" indent="-285750" fontAlgn="base"/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Magnetometer </a:t>
            </a:r>
          </a:p>
          <a:p>
            <a:pPr lvl="1" indent="-285750" fontAlgn="base"/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Barometer</a:t>
            </a:r>
          </a:p>
          <a:p>
            <a:pPr lvl="1" indent="-285750" fontAlgn="base"/>
            <a:r>
              <a:rPr lang="en-CA" sz="1600" dirty="0" smtClean="0">
                <a:solidFill>
                  <a:schemeClr val="bg1"/>
                </a:solidFill>
                <a:latin typeface="Raleway" panose="020B0503030101060003" pitchFamily="34" charset="0"/>
              </a:rPr>
              <a:t>Dual-band 2.4/5GHz </a:t>
            </a:r>
            <a:r>
              <a:rPr lang="en-CA" sz="1600" dirty="0" err="1">
                <a:solidFill>
                  <a:schemeClr val="bg1"/>
                </a:solidFill>
                <a:latin typeface="Raleway" panose="020B0503030101060003" pitchFamily="34" charset="0"/>
              </a:rPr>
              <a:t>WiFi</a:t>
            </a:r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</a:p>
          <a:p>
            <a:pPr lvl="1" indent="-285750" fontAlgn="base"/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/>
            </a:r>
            <a:b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endParaRPr lang="en-CA" sz="16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5826" y="3275838"/>
            <a:ext cx="21060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CA" dirty="0" smtClean="0">
                <a:solidFill>
                  <a:schemeClr val="bg1"/>
                </a:solidFill>
                <a:latin typeface="Raleway" panose="020B0503030101060003" pitchFamily="34" charset="0"/>
              </a:rPr>
              <a:t>Expandable I/O</a:t>
            </a:r>
            <a:endParaRPr lang="en-CA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lvl="1" indent="-285750" fontAlgn="base"/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PWM (8x)</a:t>
            </a:r>
          </a:p>
          <a:p>
            <a:pPr lvl="1" indent="-285750" fontAlgn="base"/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UART (2x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)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SPI 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(3x SS pins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)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I</a:t>
            </a:r>
            <a:r>
              <a:rPr lang="en-CA" sz="1400" baseline="30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C</a:t>
            </a:r>
            <a:endParaRPr lang="en-CA" sz="14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endParaRPr lang="en-CA" sz="1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8449" y="3537223"/>
            <a:ext cx="19981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ADC </a:t>
            </a:r>
            <a:r>
              <a:rPr lang="en-CA" sz="1400" dirty="0">
                <a:solidFill>
                  <a:schemeClr val="bg1"/>
                </a:solidFill>
                <a:latin typeface="Raleway" panose="020B0503030101060003" pitchFamily="34" charset="0"/>
              </a:rPr>
              <a:t>(4x</a:t>
            </a:r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)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Encoder input (3x)</a:t>
            </a:r>
          </a:p>
          <a:p>
            <a:pPr lvl="1" indent="-285750" fontAlgn="base"/>
            <a:r>
              <a:rPr lang="en-CA" sz="1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CPU GPIO (5x)</a:t>
            </a:r>
            <a:endParaRPr lang="en-CA" sz="1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8699" y="246428"/>
            <a:ext cx="3506601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</a:pPr>
            <a:r>
              <a:rPr lang="en-CA" sz="2800" spc="-38" dirty="0" smtClean="0">
                <a:solidFill>
                  <a:schemeClr val="bg1"/>
                </a:solidFill>
                <a:latin typeface="Raleway" panose="020B0503030101060003" pitchFamily="34" charset="0"/>
              </a:rPr>
              <a:t>Onboard Computing</a:t>
            </a:r>
            <a:endParaRPr lang="en-CA" sz="2800" spc="-38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70" y="1312055"/>
            <a:ext cx="3606431" cy="2225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0198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anser 2018">
  <a:themeElements>
    <a:clrScheme name="Quanser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F0B0B"/>
      </a:accent1>
      <a:accent2>
        <a:srgbClr val="131313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nser 2018" id="{7B11867D-6AC4-4675-8560-6D885B11AFD8}" vid="{08BC6B7D-E117-465D-AFDD-FBAFEBAB78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449CD31560D49969D6BC4EC67F0A7" ma:contentTypeVersion="12" ma:contentTypeDescription="Create a new document." ma:contentTypeScope="" ma:versionID="46a7476e573d7fabe53586dac1fe62b7">
  <xsd:schema xmlns:xsd="http://www.w3.org/2001/XMLSchema" xmlns:xs="http://www.w3.org/2001/XMLSchema" xmlns:p="http://schemas.microsoft.com/office/2006/metadata/properties" xmlns:ns2="ba0d61c6-7d0f-44b5-96ba-c8087a0aa166" xmlns:ns3="02500191-8e32-4100-a02e-b8cb5cd13bee" targetNamespace="http://schemas.microsoft.com/office/2006/metadata/properties" ma:root="true" ma:fieldsID="54374001f833faf5a9d9b056f7dcede6" ns2:_="" ns3:_="">
    <xsd:import namespace="ba0d61c6-7d0f-44b5-96ba-c8087a0aa166"/>
    <xsd:import namespace="02500191-8e32-4100-a02e-b8cb5cd13b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0d61c6-7d0f-44b5-96ba-c8087a0aa1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500191-8e32-4100-a02e-b8cb5cd13b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3DAB8A-0124-4CFC-941E-B4401381466D}"/>
</file>

<file path=customXml/itemProps2.xml><?xml version="1.0" encoding="utf-8"?>
<ds:datastoreItem xmlns:ds="http://schemas.openxmlformats.org/officeDocument/2006/customXml" ds:itemID="{7645886A-6A66-48CB-A351-150FED5680A4}"/>
</file>

<file path=customXml/itemProps3.xml><?xml version="1.0" encoding="utf-8"?>
<ds:datastoreItem xmlns:ds="http://schemas.openxmlformats.org/officeDocument/2006/customXml" ds:itemID="{FA8E01C6-107E-4134-A21B-48A94CDF749B}"/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9415</TotalTime>
  <Words>626</Words>
  <Application>Microsoft Office PowerPoint</Application>
  <PresentationFormat>On-screen Show (16:9)</PresentationFormat>
  <Paragraphs>189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Lato Thin</vt:lpstr>
      <vt:lpstr>Calibri Light</vt:lpstr>
      <vt:lpstr>Calibri</vt:lpstr>
      <vt:lpstr>Roboto</vt:lpstr>
      <vt:lpstr>Raleway</vt:lpstr>
      <vt:lpstr>Raleway Light</vt:lpstr>
      <vt:lpstr>Quanser 2018</vt:lpstr>
      <vt:lpstr>Autonomous Vehicles Research Studio</vt:lpstr>
      <vt:lpstr>PowerPoint Presentation</vt:lpstr>
      <vt:lpstr>PowerPoint Presentation</vt:lpstr>
      <vt:lpstr>The only option for research groups looking to jumpstart autonomous robotics research programs and be productive in a very short amount of time.  Quanser innovation unleashed in the drone research space</vt:lpstr>
      <vt:lpstr>Complete Turnkey Research Studio</vt:lpstr>
      <vt:lpstr>Rapid Research Development</vt:lpstr>
      <vt:lpstr>Features - Autonomous Vehicle Research 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Direct-Access Architecture</vt:lpstr>
      <vt:lpstr>Studio Options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Vrablik</dc:creator>
  <cp:lastModifiedBy>Zuzana Fabusova</cp:lastModifiedBy>
  <cp:revision>374</cp:revision>
  <dcterms:created xsi:type="dcterms:W3CDTF">2017-02-01T20:35:59Z</dcterms:created>
  <dcterms:modified xsi:type="dcterms:W3CDTF">2020-05-15T23:20:29Z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0x010100189449CD31560D49969D6BC4EC67F0A7</vt:lpwstr>
  </property>
</Properties>
</file>